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6" r:id="rId3"/>
    <p:sldId id="264" r:id="rId4"/>
    <p:sldId id="263" r:id="rId5"/>
    <p:sldId id="259" r:id="rId6"/>
    <p:sldId id="261" r:id="rId7"/>
    <p:sldId id="256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57"/>
            <p14:sldId id="266"/>
            <p14:sldId id="264"/>
            <p14:sldId id="263"/>
            <p14:sldId id="259"/>
            <p14:sldId id="261"/>
            <p14:sldId id="256"/>
            <p14:sldId id="26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87FF"/>
    <a:srgbClr val="4FA3FF"/>
    <a:srgbClr val="00D27D"/>
    <a:srgbClr val="19C5C9"/>
    <a:srgbClr val="00E287"/>
    <a:srgbClr val="5DAAFF"/>
    <a:srgbClr val="FF335A"/>
    <a:srgbClr val="17B2B6"/>
    <a:srgbClr val="00CCB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92" autoAdjust="0"/>
    <p:restoredTop sz="86074" autoAdjust="0"/>
  </p:normalViewPr>
  <p:slideViewPr>
    <p:cSldViewPr snapToGrid="0">
      <p:cViewPr varScale="1">
        <p:scale>
          <a:sx n="96" d="100"/>
          <a:sy n="96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determine the angles</a:t>
            </a:r>
          </a:p>
          <a:p>
            <a:r>
              <a:rPr lang="en-US" baseline="0" dirty="0"/>
              <a:t>How to determine the image plane distance</a:t>
            </a:r>
          </a:p>
          <a:p>
            <a:r>
              <a:rPr lang="en-US" baseline="0" dirty="0"/>
              <a:t>How to determine </a:t>
            </a:r>
          </a:p>
          <a:p>
            <a:r>
              <a:rPr lang="en-US" baseline="0" dirty="0"/>
              <a:t>A line on how to restore the COP </a:t>
            </a:r>
            <a:r>
              <a:rPr lang="en-US" baseline="0"/>
              <a:t>… </a:t>
            </a:r>
          </a:p>
          <a:p>
            <a:endParaRPr lang="en-US" baseline="0"/>
          </a:p>
          <a:p>
            <a:r>
              <a:rPr lang="en-US" baseline="0"/>
              <a:t>Empirically we found d = -5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about the registration errors arising from the uncertainties of the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</a:t>
            </a:r>
            <a:r>
              <a:rPr lang="en-US" baseline="0"/>
              <a:t> the main comparision here is for the total time … I can probably scale the images of the eye patches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31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r>
              <a:rPr lang="en-US" baseline="0" dirty="0"/>
              <a:t> from the slide</a:t>
            </a:r>
          </a:p>
          <a:p>
            <a:r>
              <a:rPr lang="en-US" baseline="0" dirty="0"/>
              <a:t>Two parts (horizontally separated)</a:t>
            </a:r>
          </a:p>
          <a:p>
            <a:r>
              <a:rPr lang="en-US" baseline="0" dirty="0"/>
              <a:t>Just two sets of horizontal bar plots.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Compared to conventional imaging          |       Compared to the state-of-the art</a:t>
            </a:r>
          </a:p>
          <a:p>
            <a:r>
              <a:rPr lang="en-US" baseline="0" dirty="0"/>
              <a:t>How much DOF extension</a:t>
            </a:r>
          </a:p>
          <a:p>
            <a:r>
              <a:rPr lang="en-US" baseline="0" dirty="0"/>
              <a:t>Better in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4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tif"/><Relationship Id="rId4" Type="http://schemas.microsoft.com/office/2007/relationships/hdphoto" Target="../media/hdphoto3.wdp"/><Relationship Id="rId9" Type="http://schemas.openxmlformats.org/officeDocument/2006/relationships/image" Target="../media/image30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69" name="Rectangle 68"/>
          <p:cNvSpPr/>
          <p:nvPr/>
        </p:nvSpPr>
        <p:spPr>
          <a:xfrm>
            <a:off x="-176113" y="4911845"/>
            <a:ext cx="18104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Camera’s view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98" y="3882033"/>
            <a:ext cx="5320982" cy="2735723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4328578" y="5006725"/>
            <a:ext cx="216492" cy="144305"/>
          </a:xfrm>
          <a:prstGeom prst="rect">
            <a:avLst/>
          </a:prstGeom>
          <a:noFill/>
          <a:ln w="19050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/>
          <p:cNvCxnSpPr>
            <a:stCxn id="27" idx="0"/>
          </p:cNvCxnSpPr>
          <p:nvPr/>
        </p:nvCxnSpPr>
        <p:spPr>
          <a:xfrm rot="5400000" flipH="1" flipV="1">
            <a:off x="5809342" y="3164187"/>
            <a:ext cx="470020" cy="3215057"/>
          </a:xfrm>
          <a:prstGeom prst="bentConnector2">
            <a:avLst/>
          </a:prstGeom>
          <a:ln w="19050">
            <a:solidFill>
              <a:srgbClr val="00D2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545070" y="5199132"/>
            <a:ext cx="3102325" cy="829626"/>
            <a:chOff x="5169176" y="5199132"/>
            <a:chExt cx="3102325" cy="829626"/>
          </a:xfrm>
        </p:grpSpPr>
        <p:sp>
          <p:nvSpPr>
            <p:cNvPr id="25" name="Rectangle 24"/>
            <p:cNvSpPr/>
            <p:nvPr/>
          </p:nvSpPr>
          <p:spPr>
            <a:xfrm>
              <a:off x="5169176" y="5199132"/>
              <a:ext cx="165915" cy="118872"/>
            </a:xfrm>
            <a:prstGeom prst="rect">
              <a:avLst/>
            </a:prstGeom>
            <a:noFill/>
            <a:ln w="190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253981" y="6025983"/>
              <a:ext cx="3017520" cy="0"/>
            </a:xfrm>
            <a:prstGeom prst="line">
              <a:avLst/>
            </a:prstGeom>
            <a:ln w="19050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248510" y="5333814"/>
              <a:ext cx="0" cy="694944"/>
            </a:xfrm>
            <a:prstGeom prst="line">
              <a:avLst/>
            </a:prstGeom>
            <a:ln w="19050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9820056" y="3737694"/>
            <a:ext cx="1383712" cy="688774"/>
            <a:chOff x="9824819" y="3880577"/>
            <a:chExt cx="1383712" cy="688774"/>
          </a:xfrm>
        </p:grpSpPr>
        <p:sp>
          <p:nvSpPr>
            <p:cNvPr id="36" name="TextBox 35"/>
            <p:cNvSpPr txBox="1"/>
            <p:nvPr/>
          </p:nvSpPr>
          <p:spPr>
            <a:xfrm>
              <a:off x="9909683" y="4200019"/>
              <a:ext cx="12139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11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824819" y="3880577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Artificial iris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812107" y="525392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(2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lp/mm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350017" y="5667369"/>
            <a:ext cx="724673" cy="990846"/>
            <a:chOff x="10350017" y="5667369"/>
            <a:chExt cx="724673" cy="990846"/>
          </a:xfrm>
        </p:grpSpPr>
        <p:sp>
          <p:nvSpPr>
            <p:cNvPr id="91" name="Rectangle 90"/>
            <p:cNvSpPr/>
            <p:nvPr/>
          </p:nvSpPr>
          <p:spPr>
            <a:xfrm>
              <a:off x="10350017" y="5667369"/>
              <a:ext cx="724673" cy="921877"/>
            </a:xfrm>
            <a:prstGeom prst="rect">
              <a:avLst/>
            </a:prstGeom>
            <a:solidFill>
              <a:srgbClr val="666666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0555441" y="5802145"/>
              <a:ext cx="313824" cy="457200"/>
              <a:chOff x="11185513" y="587990"/>
              <a:chExt cx="313824" cy="548640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11185513" y="587990"/>
                <a:ext cx="0" cy="548640"/>
              </a:xfrm>
              <a:prstGeom prst="line">
                <a:avLst/>
              </a:prstGeom>
              <a:ln w="101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1394027" y="587990"/>
                <a:ext cx="0" cy="548640"/>
              </a:xfrm>
              <a:prstGeom prst="line">
                <a:avLst/>
              </a:prstGeom>
              <a:ln w="101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1289500" y="587990"/>
                <a:ext cx="0" cy="548640"/>
              </a:xfrm>
              <a:prstGeom prst="line">
                <a:avLst/>
              </a:prstGeom>
              <a:ln w="101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1499337" y="587990"/>
                <a:ext cx="0" cy="548640"/>
              </a:xfrm>
              <a:prstGeom prst="line">
                <a:avLst/>
              </a:prstGeom>
              <a:ln w="101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10502840" y="6285526"/>
              <a:ext cx="429768" cy="184657"/>
              <a:chOff x="11181899" y="1206196"/>
              <a:chExt cx="429768" cy="184657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>
                <a:off x="11609541" y="1215816"/>
                <a:ext cx="0" cy="175037"/>
              </a:xfrm>
              <a:prstGeom prst="line">
                <a:avLst/>
              </a:prstGeom>
              <a:ln w="12700">
                <a:solidFill>
                  <a:srgbClr val="08E8DE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>
                <a:off x="11181899" y="1294145"/>
                <a:ext cx="429768" cy="0"/>
              </a:xfrm>
              <a:prstGeom prst="straightConnector1">
                <a:avLst/>
              </a:prstGeom>
              <a:ln w="12700">
                <a:solidFill>
                  <a:srgbClr val="08E8DE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>
                <a:off x="11185879" y="1206196"/>
                <a:ext cx="0" cy="175037"/>
              </a:xfrm>
              <a:prstGeom prst="line">
                <a:avLst/>
              </a:prstGeom>
              <a:ln w="12700">
                <a:solidFill>
                  <a:srgbClr val="08E8DE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/>
            <p:cNvSpPr txBox="1"/>
            <p:nvPr/>
          </p:nvSpPr>
          <p:spPr>
            <a:xfrm>
              <a:off x="10407329" y="6288883"/>
              <a:ext cx="637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164592" y="167635"/>
            <a:ext cx="11380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 using AFS in the laboratory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4743" y="111011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4.038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2088326" y="898486"/>
            <a:ext cx="1881353" cy="369332"/>
            <a:chOff x="1840676" y="898486"/>
            <a:chExt cx="1881353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2908986" y="89848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40676" y="89848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608" y="1219978"/>
            <a:ext cx="652886" cy="2261413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88900" dir="13500000" sy="23000" kx="1200000" algn="br" rotWithShape="0">
              <a:prstClr val="black">
                <a:alpha val="25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156" name="Group 155"/>
          <p:cNvGrpSpPr/>
          <p:nvPr/>
        </p:nvGrpSpPr>
        <p:grpSpPr>
          <a:xfrm>
            <a:off x="3022818" y="1395687"/>
            <a:ext cx="7055263" cy="175037"/>
            <a:chOff x="2775168" y="1395687"/>
            <a:chExt cx="7055263" cy="175037"/>
          </a:xfrm>
        </p:grpSpPr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9830431" y="1395687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2781346" y="1483205"/>
              <a:ext cx="7040880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2775168" y="1395687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0" name="TextBox 9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grpSp>
        <p:nvGrpSpPr>
          <p:cNvPr id="154" name="Group 153"/>
          <p:cNvGrpSpPr/>
          <p:nvPr/>
        </p:nvGrpSpPr>
        <p:grpSpPr>
          <a:xfrm>
            <a:off x="1954821" y="1183840"/>
            <a:ext cx="2134452" cy="175037"/>
            <a:chOff x="5158192" y="2313063"/>
            <a:chExt cx="2134452" cy="175037"/>
          </a:xfrm>
        </p:grpSpPr>
        <p:cxnSp>
          <p:nvCxnSpPr>
            <p:cNvPr id="145" name="Straight Connector 144"/>
            <p:cNvCxnSpPr>
              <a:cxnSpLocks/>
            </p:cNvCxnSpPr>
            <p:nvPr/>
          </p:nvCxnSpPr>
          <p:spPr>
            <a:xfrm>
              <a:off x="6226379" y="2313063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5163737" y="2400581"/>
              <a:ext cx="1060704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>
              <a:off x="6230287" y="2400581"/>
              <a:ext cx="1060704" cy="0"/>
            </a:xfrm>
            <a:prstGeom prst="straightConnector1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cxnSpLocks/>
            </p:cNvCxnSpPr>
            <p:nvPr/>
          </p:nvCxnSpPr>
          <p:spPr>
            <a:xfrm>
              <a:off x="7292644" y="2313063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5158192" y="2313063"/>
              <a:ext cx="0" cy="17503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031472" y="3084598"/>
            <a:ext cx="705642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near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08319" y="2827998"/>
            <a:ext cx="974947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middle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91017" y="2719498"/>
            <a:ext cx="652230" cy="430887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rear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0000"/>
                    </a14:imgEffect>
                    <a14:imgEffect>
                      <a14:saturation sat="108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3" t="27702" r="35347" b="26773"/>
          <a:stretch/>
        </p:blipFill>
        <p:spPr>
          <a:xfrm>
            <a:off x="7650135" y="3892067"/>
            <a:ext cx="2011680" cy="1322822"/>
          </a:xfrm>
          <a:prstGeom prst="rect">
            <a:avLst/>
          </a:prstGeom>
          <a:ln w="19050">
            <a:solidFill>
              <a:srgbClr val="00D27D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0000"/>
                    </a14:imgEffect>
                    <a14:imgEffect>
                      <a14:saturation sat="108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1" t="72155" r="6102" b="1"/>
          <a:stretch/>
        </p:blipFill>
        <p:spPr>
          <a:xfrm>
            <a:off x="7654041" y="5420412"/>
            <a:ext cx="2007774" cy="1197344"/>
          </a:xfrm>
          <a:prstGeom prst="rect">
            <a:avLst/>
          </a:prstGeom>
          <a:ln w="19050">
            <a:solidFill>
              <a:srgbClr val="FF0066"/>
            </a:solidFill>
          </a:ln>
        </p:spPr>
      </p:pic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4592" y="167635"/>
            <a:ext cx="117729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Traditional image capture at optimum aperture usually results in shallow DOF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9" y="1561021"/>
            <a:ext cx="5050708" cy="232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9" y="1513793"/>
            <a:ext cx="5170563" cy="2417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18535" y="4333935"/>
            <a:ext cx="10364357" cy="2037078"/>
            <a:chOff x="1301982" y="4324508"/>
            <a:chExt cx="10364357" cy="20370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4958125" y="4324508"/>
              <a:ext cx="3048067" cy="2037077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1301982" y="4324508"/>
              <a:ext cx="3052563" cy="2037078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619198" y="4324508"/>
              <a:ext cx="3047141" cy="2037078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80201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8055" y="14950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3272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0.77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Focused on: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4.04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approx. 30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cm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  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30805" y="1513793"/>
            <a:ext cx="15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4214" y="2384981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19330" y="2384980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10564" y="2384979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Strategy for capture AFS images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022" y="727615"/>
            <a:ext cx="11738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180 mm, F/8 lens tilted b/w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16°</a:t>
            </a:r>
            <a:r>
              <a:rPr lang="en-US" sz="2200" b="1">
                <a:solidFill>
                  <a:srgbClr val="FFFF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-19°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in increments of </a:t>
            </a:r>
            <a:r>
              <a:rPr lang="en-US" sz="2200" b="1">
                <a:solidFill>
                  <a:srgbClr val="FF9933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0.5°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5DA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about the entrance pupil center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3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7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In-focus regions detected in the registered focal stack images using </a:t>
            </a:r>
            <a:r>
              <a:rPr lang="en-US" sz="2600" b="1" dirty="0" err="1">
                <a:solidFill>
                  <a:srgbClr val="FF3F7A"/>
                </a:solidFill>
                <a:latin typeface="Euclid" panose="02020503060505020303" pitchFamily="18" charset="0"/>
              </a:rPr>
              <a:t>LoG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filter shows different regions of the scene in focus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1312320"/>
            <a:ext cx="3657600" cy="1588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1302901"/>
            <a:ext cx="3657600" cy="1588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7" y="1312320"/>
            <a:ext cx="3657600" cy="1588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3056319"/>
            <a:ext cx="3657600" cy="1588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3056319"/>
            <a:ext cx="3657600" cy="1588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6" y="3056319"/>
            <a:ext cx="3657600" cy="1588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4800318"/>
            <a:ext cx="3657600" cy="1588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2503265"/>
                <a:ext cx="14023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16.5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2503265"/>
                <a:ext cx="14023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2503265"/>
                <a:ext cx="14023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17.5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4246340"/>
                <a:ext cx="14023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37" y="4246340"/>
                <a:ext cx="14023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18.5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587" y="4246340"/>
                <a:ext cx="14023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17B2B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19.0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7B2B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rgbClr val="17B2B6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649" y="5989415"/>
                <a:ext cx="140237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74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627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In-focus regions overlaid on intensity images shows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rotating the lens induces a rotation of the DOF in the object space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8337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93875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composite image shows DOF extended beyond 1.2 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022" y="727615"/>
            <a:ext cx="120289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4FA3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(each image)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Total exposure time: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5.4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en-US" sz="2200" b="1" dirty="0">
                <a:solidFill>
                  <a:srgbClr val="1987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DOF: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greater than 1.2 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(for 2 </a:t>
            </a:r>
            <a:r>
              <a:rPr lang="en-US" sz="2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lp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/mm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</a:t>
            </a:r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3545" y="1527653"/>
            <a:ext cx="11484910" cy="2441027"/>
            <a:chOff x="286561" y="1527653"/>
            <a:chExt cx="11484910" cy="2441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61" y="1556969"/>
              <a:ext cx="5627700" cy="23823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489" y="1527653"/>
              <a:ext cx="5647982" cy="24410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1020246" y="4370656"/>
            <a:ext cx="10151508" cy="2035492"/>
            <a:chOff x="1010770" y="4370656"/>
            <a:chExt cx="10151508" cy="20354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1010770" y="4370656"/>
              <a:ext cx="3052564" cy="2035491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4565201" y="4370656"/>
              <a:ext cx="3048067" cy="2035492"/>
            </a:xfrm>
            <a:prstGeom prst="rect">
              <a:avLst/>
            </a:prstGeom>
            <a:ln w="25400">
              <a:solidFill>
                <a:srgbClr val="00D27D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115135" y="4370656"/>
              <a:ext cx="3047143" cy="2031103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4" name="Rectangle 13"/>
          <p:cNvSpPr/>
          <p:nvPr/>
        </p:nvSpPr>
        <p:spPr>
          <a:xfrm>
            <a:off x="1527944" y="2337847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12745" y="2337846"/>
            <a:ext cx="263951" cy="169683"/>
          </a:xfrm>
          <a:prstGeom prst="rect">
            <a:avLst/>
          </a:prstGeom>
          <a:noFill/>
          <a:ln w="15875">
            <a:solidFill>
              <a:srgbClr val="00D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5382" y="2337845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54368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7555" y="14569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4153" y="14569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75207" y="15379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9C5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(3.43 </a:t>
            </a:r>
            <a:r>
              <a:rPr lang="en-US" b="1" i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68437" y="10843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m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08326" y="1084320"/>
            <a:ext cx="14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m 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9682" y="1649986"/>
            <a:ext cx="11693665" cy="2037078"/>
            <a:chOff x="169682" y="1649986"/>
            <a:chExt cx="11693665" cy="2037078"/>
          </a:xfrm>
        </p:grpSpPr>
        <p:sp>
          <p:nvSpPr>
            <p:cNvPr id="33" name="TextBox 32"/>
            <p:cNvSpPr txBox="1"/>
            <p:nvPr/>
          </p:nvSpPr>
          <p:spPr>
            <a:xfrm>
              <a:off x="169682" y="2119233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 dirty="0">
                  <a:solidFill>
                    <a:srgbClr val="1987FF"/>
                  </a:solidFill>
                </a:rPr>
                <a:t>Conventional capture at </a:t>
              </a:r>
            </a:p>
            <a:p>
              <a:pPr algn="l"/>
              <a:r>
                <a:rPr lang="en-US" sz="2200" dirty="0">
                  <a:solidFill>
                    <a:srgbClr val="1987FF"/>
                  </a:solidFill>
                </a:rPr>
                <a:t>F/8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5551063" y="1649986"/>
              <a:ext cx="3048067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2281424" y="1649986"/>
              <a:ext cx="3052564" cy="203707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816206" y="1649986"/>
              <a:ext cx="3047141" cy="2037078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351108" y="4016103"/>
            <a:ext cx="11512239" cy="2035492"/>
            <a:chOff x="351108" y="4016103"/>
            <a:chExt cx="11512239" cy="20354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103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103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103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4" name="TextBox 33"/>
            <p:cNvSpPr txBox="1"/>
            <p:nvPr/>
          </p:nvSpPr>
          <p:spPr>
            <a:xfrm>
              <a:off x="351108" y="4821391"/>
              <a:ext cx="8608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AFS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4592" y="167635"/>
            <a:ext cx="11614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produces at least 4x more DOF than conventional imaging </a:t>
            </a:r>
          </a:p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for a 2 </a:t>
            </a:r>
            <a:r>
              <a:rPr lang="en-US" sz="2600" b="1" i="1" dirty="0" err="1">
                <a:solidFill>
                  <a:srgbClr val="FF3F7A"/>
                </a:solidFill>
                <a:latin typeface="Euclid" panose="02020503060505020303" pitchFamily="18" charset="0"/>
              </a:rPr>
              <a:t>lp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/mm</a:t>
            </a:r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 target at a standoff of 4 </a:t>
            </a:r>
            <a:r>
              <a:rPr lang="en-US" sz="2600" b="1" i="1" dirty="0">
                <a:solidFill>
                  <a:srgbClr val="FF3F7A"/>
                </a:solidFill>
                <a:latin typeface="Euclid" panose="02020503060505020303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3" y="167635"/>
            <a:ext cx="12027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AFS is faster than conventional capture for equivalent DOF &amp; exposure level.  Therefore, subjects are less constrained within the extended capture volume.  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4016556"/>
            <a:ext cx="11863347" cy="2035492"/>
            <a:chOff x="0" y="4016556"/>
            <a:chExt cx="11863347" cy="2035492"/>
          </a:xfrm>
        </p:grpSpPr>
        <p:sp>
          <p:nvSpPr>
            <p:cNvPr id="13" name="TextBox 12"/>
            <p:cNvSpPr txBox="1"/>
            <p:nvPr/>
          </p:nvSpPr>
          <p:spPr>
            <a:xfrm>
              <a:off x="0" y="4488022"/>
              <a:ext cx="23908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AFS</a:t>
              </a:r>
            </a:p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Total </a:t>
              </a:r>
              <a:r>
                <a:rPr lang="en-US" sz="2200" b="1" dirty="0">
                  <a:solidFill>
                    <a:srgbClr val="1987FF"/>
                  </a:solidFill>
                  <a:highlight>
                    <a:srgbClr val="FFFF00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T = 5 </a:t>
              </a:r>
              <a:r>
                <a:rPr lang="en-US" sz="2200" b="1" i="1" dirty="0">
                  <a:solidFill>
                    <a:srgbClr val="1987FF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Each T = 0.77 </a:t>
              </a:r>
              <a:r>
                <a:rPr lang="en-US" sz="2200" b="1" i="1" dirty="0">
                  <a:solidFill>
                    <a:srgbClr val="1987FF"/>
                  </a:solidFill>
                  <a:latin typeface="Times New Roman" panose="02020603050405020304" pitchFamily="18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sec</a:t>
              </a:r>
              <a:r>
                <a:rPr lang="en-US" sz="2200" b="1" dirty="0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.</a:t>
              </a:r>
              <a:r>
                <a:rPr lang="en-US" sz="2200" b="1" dirty="0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281424" y="4016556"/>
              <a:ext cx="3052564" cy="2035491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551062" y="4016556"/>
              <a:ext cx="3048067" cy="2035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816204" y="4016556"/>
              <a:ext cx="3047143" cy="203110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53570" y="1652469"/>
            <a:ext cx="11809777" cy="2031104"/>
            <a:chOff x="53570" y="1652469"/>
            <a:chExt cx="11809777" cy="2031104"/>
          </a:xfrm>
        </p:grpSpPr>
        <p:sp>
          <p:nvSpPr>
            <p:cNvPr id="12" name="TextBox 11"/>
            <p:cNvSpPr txBox="1"/>
            <p:nvPr/>
          </p:nvSpPr>
          <p:spPr>
            <a:xfrm>
              <a:off x="53570" y="2112426"/>
              <a:ext cx="202785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sz="2200" dirty="0">
                  <a:solidFill>
                    <a:srgbClr val="1987FF"/>
                  </a:solidFill>
                </a:rPr>
                <a:t>Conventional capture at F/22, </a:t>
              </a:r>
              <a:r>
                <a:rPr lang="en-US" sz="2200" dirty="0">
                  <a:solidFill>
                    <a:srgbClr val="1987FF"/>
                  </a:solidFill>
                  <a:highlight>
                    <a:srgbClr val="FFFF00"/>
                  </a:highlight>
                </a:rPr>
                <a:t>T= 8 </a:t>
              </a:r>
              <a:r>
                <a:rPr lang="en-US" sz="2200" i="1" dirty="0">
                  <a:solidFill>
                    <a:srgbClr val="1987FF"/>
                  </a:solidFill>
                  <a:highlight>
                    <a:srgbClr val="FFFF00"/>
                  </a:highlight>
                  <a:latin typeface="Times New Roman" panose="02020603050405020304" pitchFamily="18" charset="0"/>
                </a:rPr>
                <a:t>sec</a:t>
              </a:r>
              <a:r>
                <a:rPr lang="en-US" sz="2200" dirty="0">
                  <a:solidFill>
                    <a:srgbClr val="1987FF"/>
                  </a:solidFill>
                </a:rPr>
                <a:t>.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0" t="8766" r="8685" b="10477"/>
            <a:stretch/>
          </p:blipFill>
          <p:spPr>
            <a:xfrm>
              <a:off x="5551062" y="1652469"/>
              <a:ext cx="3048066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4" t="6090" r="311" b="7581"/>
            <a:stretch/>
          </p:blipFill>
          <p:spPr>
            <a:xfrm>
              <a:off x="2281422" y="1652469"/>
              <a:ext cx="3052565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63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9" t="15036" r="7889" b="19735"/>
            <a:stretch/>
          </p:blipFill>
          <p:spPr>
            <a:xfrm>
              <a:off x="8816204" y="1652469"/>
              <a:ext cx="3047143" cy="203110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3018547" y="108432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(3.43 </a:t>
            </a:r>
            <a:r>
              <a:rPr lang="en-US" b="1" i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b="1" dirty="0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8437" y="10843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Middle (4.04 m 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08326" y="1084320"/>
            <a:ext cx="14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(4.65 m )</a:t>
            </a:r>
          </a:p>
        </p:txBody>
      </p:sp>
    </p:spTree>
    <p:extLst>
      <p:ext uri="{BB962C8B-B14F-4D97-AF65-F5344CB8AC3E}">
        <p14:creationId xmlns:p14="http://schemas.microsoft.com/office/powerpoint/2010/main" val="47985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593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We can concluded that.   </a:t>
            </a:r>
          </a:p>
        </p:txBody>
      </p:sp>
    </p:spTree>
    <p:extLst>
      <p:ext uri="{BB962C8B-B14F-4D97-AF65-F5344CB8AC3E}">
        <p14:creationId xmlns:p14="http://schemas.microsoft.com/office/powerpoint/2010/main" val="251443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1758</TotalTime>
  <Words>483</Words>
  <Application>Microsoft Office PowerPoint</Application>
  <PresentationFormat>Widescreen</PresentationFormat>
  <Paragraphs>80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92</cp:revision>
  <dcterms:created xsi:type="dcterms:W3CDTF">2016-11-16T03:12:58Z</dcterms:created>
  <dcterms:modified xsi:type="dcterms:W3CDTF">2016-11-19T07:03:08Z</dcterms:modified>
</cp:coreProperties>
</file>